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7" r:id="rId2"/>
    <p:sldId id="307" r:id="rId3"/>
    <p:sldId id="379" r:id="rId4"/>
    <p:sldId id="380" r:id="rId5"/>
    <p:sldId id="313" r:id="rId6"/>
    <p:sldId id="316" r:id="rId7"/>
    <p:sldId id="318" r:id="rId8"/>
    <p:sldId id="385" r:id="rId9"/>
    <p:sldId id="308" r:id="rId10"/>
    <p:sldId id="365" r:id="rId11"/>
    <p:sldId id="311" r:id="rId12"/>
    <p:sldId id="386" r:id="rId13"/>
    <p:sldId id="389" r:id="rId14"/>
    <p:sldId id="314" r:id="rId15"/>
    <p:sldId id="321" r:id="rId16"/>
    <p:sldId id="391" r:id="rId17"/>
    <p:sldId id="320" r:id="rId18"/>
    <p:sldId id="325" r:id="rId19"/>
    <p:sldId id="390" r:id="rId20"/>
    <p:sldId id="405" r:id="rId21"/>
    <p:sldId id="392" r:id="rId22"/>
    <p:sldId id="327" r:id="rId23"/>
    <p:sldId id="393" r:id="rId24"/>
    <p:sldId id="394" r:id="rId25"/>
    <p:sldId id="398" r:id="rId26"/>
    <p:sldId id="399" r:id="rId27"/>
    <p:sldId id="329" r:id="rId28"/>
    <p:sldId id="338" r:id="rId29"/>
    <p:sldId id="401" r:id="rId30"/>
    <p:sldId id="400" r:id="rId31"/>
    <p:sldId id="346" r:id="rId32"/>
    <p:sldId id="353" r:id="rId33"/>
    <p:sldId id="402" r:id="rId34"/>
    <p:sldId id="347" r:id="rId35"/>
    <p:sldId id="349" r:id="rId36"/>
    <p:sldId id="403" r:id="rId37"/>
    <p:sldId id="404" r:id="rId38"/>
    <p:sldId id="406" r:id="rId39"/>
    <p:sldId id="395" r:id="rId40"/>
    <p:sldId id="397" r:id="rId41"/>
    <p:sldId id="396" r:id="rId42"/>
    <p:sldId id="358" r:id="rId43"/>
    <p:sldId id="362" r:id="rId44"/>
    <p:sldId id="361" r:id="rId45"/>
    <p:sldId id="383" r:id="rId46"/>
    <p:sldId id="388" r:id="rId47"/>
    <p:sldId id="382" r:id="rId48"/>
    <p:sldId id="367" r:id="rId49"/>
    <p:sldId id="378" r:id="rId50"/>
    <p:sldId id="368" r:id="rId51"/>
    <p:sldId id="377" r:id="rId52"/>
    <p:sldId id="387" r:id="rId53"/>
    <p:sldId id="305" r:id="rId54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08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1336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2018. 9. 18.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2018. 9. 18.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91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955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22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064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20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531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3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20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95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4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141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817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15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8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43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9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018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19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80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908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42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756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726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573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547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54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81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3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92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17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252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377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01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4978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74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631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88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0254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03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1098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80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527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8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724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812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1081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4988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61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102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20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7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einsub/svn-git-1738675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realm.io/kr/news/360andev-savvas-dalkitsis-using-git-like-a-pro/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rogit/progit2-k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ucamezzalira.com/2014/03/10/git-flow-vs-github-flow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tworld.co.kr/print/92896" TargetMode="External"/><Relationship Id="rId3" Type="http://schemas.openxmlformats.org/officeDocument/2006/relationships/hyperlink" Target="https://goo.gl/LAuTuY" TargetMode="External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://blog.pentasecurity.com/385" TargetMode="External"/><Relationship Id="rId4" Type="http://schemas.openxmlformats.org/officeDocument/2006/relationships/hyperlink" Target="https://goo.gl/L9elR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how_to_start_git_and_github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facebook.com/engineertoon/?fref=ts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ngineertoon/?fref=t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ho0130/git_tes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ckoverflow.com/questions/306914/bug-tracker-priorities-and-policies" TargetMode="External"/><Relationship Id="rId4" Type="http://schemas.openxmlformats.org/officeDocument/2006/relationships/hyperlink" Target="https://ko.atlassian.com/software/jira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branch.urigit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branch.urigit.com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danielkummer.github.io/git-flow-cheatsheet/index.ko_KR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rogit/progit2-ko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Ch04. Version Control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2018-09-18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SVN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차이점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8509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은 분산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저장식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버전관리 시스템이며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SVN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은 중앙집중식 버전관리 시스템이다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분산식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vs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중앙집중식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좌측이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우측이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사용자를 위한 개념 가이드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http://www.slideshare.net/einsub/svn-git-17386752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99" y="2156951"/>
            <a:ext cx="4181475" cy="25050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9581" y="6472795"/>
            <a:ext cx="8568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[1][2] </a:t>
            </a:r>
            <a:r>
              <a:rPr lang="ko-KR" altLang="en-US" sz="900" dirty="0">
                <a:hlinkClick r:id="rId5"/>
              </a:rPr>
              <a:t>https://realm.io/kr/news/360andev-savvas-dalkitsis-using-git-like-a-pro/</a:t>
            </a:r>
            <a:endParaRPr lang="en-US" altLang="ko-KR" sz="900" dirty="0"/>
          </a:p>
          <a:p>
            <a:r>
              <a:rPr lang="ko-KR" altLang="en-US" sz="900" dirty="0"/>
              <a:t>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91916" y="4662026"/>
            <a:ext cx="35933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작동 방식의 차이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[1]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655" y="2171577"/>
            <a:ext cx="3562211" cy="248866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489701" y="4660245"/>
            <a:ext cx="310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논리적 단위는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commit [2]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4299" y="5175827"/>
            <a:ext cx="8406000" cy="441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큰 차이는</a:t>
            </a:r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SVN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네트워크가 연결되어 있지 않으면 사용을 못하지만 </a:t>
            </a:r>
            <a:r>
              <a:rPr lang="en-US" altLang="ko-KR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400" b="1" spc="-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74299" y="575244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논리적 단위의 차이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SVN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Snapshot,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변경되지 않은 파일에 대해서는 파일 자체가 아니라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link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활용함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662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동작원리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파일을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Committed, Modified, Staged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이렇게 세 가지 상태로 관리한다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5" y="1729935"/>
            <a:ext cx="7686717" cy="42501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https://github.com/progit/progit2-ko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2292792" y="5904805"/>
            <a:ext cx="4716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1-6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워킹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Staging Area,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[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1]</a:t>
            </a:r>
          </a:p>
        </p:txBody>
      </p:sp>
    </p:spTree>
    <p:extLst>
      <p:ext uri="{BB962C8B-B14F-4D97-AF65-F5344CB8AC3E}">
        <p14:creationId xmlns:p14="http://schemas.microsoft.com/office/powerpoint/2010/main" val="149259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76689" y="98149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일반적으로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SW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유지보수 함에 있어서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아래와 같은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Flow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구조를 사용하는 경우가 많음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 descr="git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05" y="1850727"/>
            <a:ext cx="6346571" cy="447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54608" y="6326121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[1] </a:t>
            </a:r>
            <a:r>
              <a:rPr lang="ko-KR" altLang="en-US" dirty="0">
                <a:hlinkClick r:id="rId4"/>
              </a:rPr>
              <a:t>https://lucamezzalira.com/2014/03/10/git-flow-vs-github-flow/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7759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76689" y="98149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특정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타겟에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대한 지능적이고 지속적인 위협인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APT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공격에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제로데이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취약점 공격이 자주 사용됨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5078" y="6350505"/>
            <a:ext cx="29259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APT </a:t>
            </a:r>
            <a:r>
              <a:rPr lang="ko-KR" altLang="en-US" sz="900" dirty="0"/>
              <a:t>공격이란</a:t>
            </a:r>
            <a:r>
              <a:rPr lang="en-US" altLang="ko-KR" sz="900" dirty="0"/>
              <a:t>? </a:t>
            </a:r>
            <a:r>
              <a:rPr lang="en-US" altLang="ko-KR" sz="900" dirty="0">
                <a:hlinkClick r:id="rId3"/>
              </a:rPr>
              <a:t>https://goo.gl/LAuTuY</a:t>
            </a:r>
            <a:r>
              <a:rPr lang="en-US" altLang="ko-KR" sz="900" dirty="0"/>
              <a:t> </a:t>
            </a:r>
          </a:p>
          <a:p>
            <a:r>
              <a:rPr lang="en-US" altLang="ko-KR" sz="900" dirty="0"/>
              <a:t>[2] </a:t>
            </a:r>
            <a:r>
              <a:rPr lang="ko-KR" altLang="en-US" sz="900" dirty="0" err="1"/>
              <a:t>위키</a:t>
            </a:r>
            <a:r>
              <a:rPr lang="ko-KR" altLang="en-US" sz="900" dirty="0"/>
              <a:t> </a:t>
            </a:r>
            <a:r>
              <a:rPr lang="en-US" altLang="ko-KR" sz="900" dirty="0">
                <a:hlinkClick r:id="rId4"/>
              </a:rPr>
              <a:t>https://goo.gl/L9elR8</a:t>
            </a:r>
            <a:r>
              <a:rPr lang="en-US" altLang="ko-KR" sz="900" dirty="0"/>
              <a:t> </a:t>
            </a:r>
          </a:p>
          <a:p>
            <a:r>
              <a:rPr lang="en-US" altLang="ko-KR" sz="900" dirty="0"/>
              <a:t>[3] </a:t>
            </a:r>
            <a:r>
              <a:rPr lang="ko-KR" altLang="en-US" sz="900" dirty="0" err="1"/>
              <a:t>펜타인사이트</a:t>
            </a:r>
            <a:r>
              <a:rPr lang="ko-KR" altLang="en-US" sz="900" dirty="0"/>
              <a:t> </a:t>
            </a:r>
            <a:r>
              <a:rPr lang="en-US" altLang="ko-KR" sz="900" dirty="0">
                <a:hlinkClick r:id="rId5"/>
              </a:rPr>
              <a:t>http://blog.pentasecurity.com/385</a:t>
            </a:r>
            <a:r>
              <a:rPr lang="en-US" altLang="ko-KR" sz="900" dirty="0"/>
              <a:t>  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276689" y="1446730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무방비 시간대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＇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위협이 개시된 시점과 프로그램 제작자가 패치를 내놓는 시점 사이에 존재할 때 일어남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[2]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새로운 위협이나 바이러스 출현 → 발생한 위험이나 바이러스에 대한 보고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분석 → 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새로운솔루션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개발 → 새로운 패치와 업데이트된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시그니쳐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배포 → 유저 시스템에 패치 배포 및 설치 또는 바이러스 데이터베이스 업데이트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[3] </a:t>
            </a:r>
          </a:p>
        </p:txBody>
      </p:sp>
      <p:pic>
        <p:nvPicPr>
          <p:cNvPr id="4100" name="Picture 4" descr="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9" y="2770169"/>
            <a:ext cx="3894337" cy="357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제로데이 시간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822" y="2804160"/>
            <a:ext cx="4247149" cy="30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479689" y="6350505"/>
            <a:ext cx="292594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[4] </a:t>
            </a:r>
            <a:r>
              <a:rPr lang="en-US" altLang="ko-KR" sz="900" dirty="0" err="1"/>
              <a:t>Itworld</a:t>
            </a:r>
            <a:r>
              <a:rPr lang="en-US" altLang="ko-KR" sz="900" dirty="0"/>
              <a:t> </a:t>
            </a:r>
            <a:r>
              <a:rPr lang="en-US" altLang="ko-KR" sz="900" dirty="0">
                <a:hlinkClick r:id="rId8"/>
              </a:rPr>
              <a:t>http://www.itworld.co.kr/print/92896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5092758" y="5830254"/>
            <a:ext cx="35162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제로데이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취약점 기간 및 발생 건수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93951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동작원리 및 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89" y="881129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Checksum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89" y="6535158"/>
            <a:ext cx="528358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/>
              <a:t>참조 </a:t>
            </a:r>
            <a:r>
              <a:rPr lang="en-US" altLang="ko-KR" sz="900" dirty="0" err="1"/>
              <a:t>Udemy</a:t>
            </a:r>
            <a:r>
              <a:rPr lang="en-US" altLang="ko-KR" sz="900" dirty="0"/>
              <a:t> </a:t>
            </a:r>
            <a:r>
              <a:rPr lang="en-US" altLang="ko-KR" sz="900" dirty="0">
                <a:hlinkClick r:id="rId3"/>
              </a:rPr>
              <a:t>https://www.udemy.com/how_to_start_git_and_github/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282288" y="22921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설정 파일의 적용 순서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4299" y="1364362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Checksum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활용하여 데이터를 관리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SHA-1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해쉬를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(16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진수 문자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개로 구성된 문자열로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파일의 내용과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디렉토리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구조를 기반으로 계산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파일명이 변경되어도 내용이 동일하면 같은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해쉬로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취급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4297" y="2820276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 path~ /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folder_name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/.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USER_HOME/.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gitconfig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 전역경로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2288" y="362481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이름을 입력하지 않으면 사용이 불가능함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책임성 확보를 위해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2286" y="404166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저장소를 생성하고 싶은 폴더에서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우클릭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Bash Here &gt; 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init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46" y="4585911"/>
            <a:ext cx="1817585" cy="197526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000" y="4573608"/>
            <a:ext cx="3508156" cy="19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5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8554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작업자 정보 입력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108445"/>
            <a:ext cx="7077075" cy="3771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--global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user.nme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your_name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--global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user.email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your_email@gmail.com</a:t>
            </a:r>
          </a:p>
        </p:txBody>
      </p:sp>
    </p:spTree>
    <p:extLst>
      <p:ext uri="{BB962C8B-B14F-4D97-AF65-F5344CB8AC3E}">
        <p14:creationId xmlns:p14="http://schemas.microsoft.com/office/powerpoint/2010/main" val="244157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동작원리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299" y="1391827"/>
            <a:ext cx="82219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깃의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레포지토리를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초기화 하는 명령어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Status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깃의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레포지토리의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현재 상태를 조회하는 명령어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Add - Working director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있는 파일들을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Staging Area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추가하는 명령어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Commit - Staging Area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있는 파일들을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Repository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추가하는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Log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이전에 작성한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커밋이라든지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파일의 변경 이력들을 추적하기 위한 명령어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Diff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커밋과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현재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커밋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디렉토리의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비교를 수행하는 명령어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Branch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개발을 병렬적으로 진행하기 위한 명령어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Tag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특정 시점에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태깅처리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Release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버전 지정에 사용가능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Checkout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브랜치를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이동하거나 특정파일을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내려받는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명령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Merge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병렬적으로 진행한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브랜치를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하나로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명합하는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과정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70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동작원리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" y="262522"/>
            <a:ext cx="9095707" cy="644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73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Frame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init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47077"/>
          <a:stretch/>
        </p:blipFill>
        <p:spPr>
          <a:xfrm>
            <a:off x="142018" y="2328247"/>
            <a:ext cx="4320000" cy="34889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53200"/>
          <a:stretch/>
        </p:blipFill>
        <p:spPr>
          <a:xfrm>
            <a:off x="4578517" y="2578584"/>
            <a:ext cx="4320000" cy="30853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8115" y="174347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윈도우에서는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으로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시작하는 파일과 폴더는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숨김처리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폴더옵션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숨김 파일 및 폴더 표시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하면 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14" y="5324748"/>
            <a:ext cx="3330274" cy="14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4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Vim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소스파일을 수정할 수 있으며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 강조 기능 등이 있어 많이 활용되고 있음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https://www.facebook.com/engineertoon/?fref=ts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25" y="4175129"/>
            <a:ext cx="2871235" cy="21334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760" y="4175129"/>
            <a:ext cx="2842943" cy="2148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995" y="4157854"/>
            <a:ext cx="2871236" cy="2167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581" y="1920931"/>
            <a:ext cx="2814397" cy="21208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2345" y="1917299"/>
            <a:ext cx="2809771" cy="21244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0483" y="1917299"/>
            <a:ext cx="2808237" cy="211899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$ vim source.py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입력 모드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수정 뒤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esc,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저장후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닫기 위해 콜론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(:)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이후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wq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56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ch04. Version Control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29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Vim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소스파일을 수정할 수 있으며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 강조 기능 등이 있어 많이 활용되고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0" y="843448"/>
            <a:ext cx="8608060" cy="60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0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Vim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495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소스파일을 수정할 수 있으며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 강조 기능 등이 있어 많이 활용되고 있음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3"/>
              </a:rPr>
              <a:t>https://www.facebook.com/engineertoon/?fref=ts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18" name="직사각형 17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$ vim source.py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입력 모드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수정 뒤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esc,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저장후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닫기 위해 콜론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(:)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이후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sym typeface="Wingdings" panose="05000000000000000000" pitchFamily="2" charset="2"/>
              </a:rPr>
              <a:t>wq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6" y="2492883"/>
            <a:ext cx="4154340" cy="29464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009" y="2492883"/>
            <a:ext cx="4167282" cy="29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2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vim .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gitignore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 생성으로 무시할 파일을 생성하여 설정해줄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(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정규표현식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사용가능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10676"/>
            <a:ext cx="5410200" cy="3057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716" y="3666997"/>
            <a:ext cx="42195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79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cat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file_name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명령어로 해당 파일내용을 살펴볼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9040" b="-1"/>
          <a:stretch/>
        </p:blipFill>
        <p:spPr>
          <a:xfrm>
            <a:off x="930455" y="1608071"/>
            <a:ext cx="7270390" cy="48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7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Echo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 간단한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파일을 만들고 제대로 만들어 졌는지 확인해보기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6310" y="143738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 –al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숨김파일까지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표시해주는 명령어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touch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file_name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파일 생성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echo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라는 명령어는 터미널에 표시하는 건데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해당 메시지를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text.html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만드는 명령어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72" y="2343060"/>
            <a:ext cx="5460155" cy="40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4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6310" y="143738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file_name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파일을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Staging Area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추가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. $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–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-m "message"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Staging Area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있던 파일을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status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현재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상황 파악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b="41793"/>
          <a:stretch/>
        </p:blipFill>
        <p:spPr>
          <a:xfrm>
            <a:off x="119641" y="2779327"/>
            <a:ext cx="4339393" cy="350404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57567"/>
          <a:stretch/>
        </p:blipFill>
        <p:spPr>
          <a:xfrm>
            <a:off x="4565650" y="3337611"/>
            <a:ext cx="4483534" cy="26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10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파일을 지우거나 제외 시켜보기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74299" y="1515196"/>
            <a:ext cx="82219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add 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폴더 내의 모든 파일을 추가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 –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인터렉티브한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방법으로 파일을 추가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–r --cached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지우지 않고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에서만 삭제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파일도 삭제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4" y="3559354"/>
            <a:ext cx="4171950" cy="6667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4" y="4588476"/>
            <a:ext cx="6572250" cy="1981200"/>
          </a:xfrm>
          <a:prstGeom prst="rect">
            <a:avLst/>
          </a:prstGeom>
        </p:spPr>
      </p:pic>
      <p:pic>
        <p:nvPicPr>
          <p:cNvPr id="26" name="Picture 2" descr="http://cfile25.uf.tistory.com/image/162A38484F37CD2C099AD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204" y="2005796"/>
            <a:ext cx="2799087" cy="235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65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add -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72" y="1515196"/>
            <a:ext cx="5220304" cy="50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commit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에디터가 출력되고 에디터에서 메시지를 입력한 후 저장하면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–m [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메시지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에디터를 거치지 않고 간단한 메시지만 입력하고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–a –m [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메시지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있던 파일이라도 그 중에서 몇 가지가 수정되면 자동으로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스테이징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영역으로 이동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–a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옵션을 주면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있던 파일은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안올라감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49" y="2612205"/>
            <a:ext cx="3953209" cy="2125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35" y="1828203"/>
            <a:ext cx="5505450" cy="9239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053" y="5892381"/>
            <a:ext cx="56292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38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commit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 –a –m [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메시지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있던 파일이라도 그 중에서 몇 가지가 수정되면 자동으로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스테이징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영역으로 이동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–a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옵션을 주면 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되지 않은 파일은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되지 않으니 주의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9" y="2243736"/>
            <a:ext cx="4871356" cy="26326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851" y="3827591"/>
            <a:ext cx="5068077" cy="27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설치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https://git-scm.com/downloads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1517"/>
          <a:stretch/>
        </p:blipFill>
        <p:spPr>
          <a:xfrm>
            <a:off x="667301" y="1805171"/>
            <a:ext cx="7814962" cy="479259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79821" y="3297405"/>
            <a:ext cx="1277979" cy="4444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216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log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이력 상세 조회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--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oneline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이력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줄로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--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oneline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--decorate --graph --all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이력 조회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log -- index.html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파일의 변경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조회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띄어쓰기에 유의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b="46434"/>
          <a:stretch/>
        </p:blipFill>
        <p:spPr>
          <a:xfrm>
            <a:off x="282290" y="2489957"/>
            <a:ext cx="3987607" cy="37298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53391"/>
          <a:stretch/>
        </p:blipFill>
        <p:spPr>
          <a:xfrm>
            <a:off x="4387099" y="2489957"/>
            <a:ext cx="4355792" cy="354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82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100067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log --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oneline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--decorate --graph --all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모든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브랜치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커밋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이력 조회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19" y="1615519"/>
            <a:ext cx="7270389" cy="49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21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 입력하면 보기에 좋음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8115" y="136726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그래프 상에서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밑에있는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위에 있는 파일이나 수정사항을 보지 못한다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2" y="1954055"/>
            <a:ext cx="7082391" cy="24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10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8499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Diff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4659" y="1412739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diff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마지막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커밋과의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차이점 비교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diff [Commit ID]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커밋과의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차이점 비교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diff [Commit ID] -- [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경로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특정 파일의 차이점 비교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0" y="2340238"/>
            <a:ext cx="6822897" cy="38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Branch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300" y="138678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branch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브랜치이름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새로운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branch –d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브랜치이름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branch –m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브랜치이름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이름 수정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77798" r="3389"/>
          <a:stretch/>
        </p:blipFill>
        <p:spPr>
          <a:xfrm>
            <a:off x="282291" y="2273830"/>
            <a:ext cx="8374029" cy="25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4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572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rm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–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rf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.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/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폴더 포함해서 삭제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42757" b="17122"/>
          <a:stretch/>
        </p:blipFill>
        <p:spPr>
          <a:xfrm>
            <a:off x="282290" y="1424797"/>
            <a:ext cx="8667750" cy="45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Checkout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300" y="138678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checkout [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변경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checkout [Commit ID]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변경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checkout --[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경로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 파일을 해당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branch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상태로 변경함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12166" b="60629"/>
          <a:stretch/>
        </p:blipFill>
        <p:spPr>
          <a:xfrm>
            <a:off x="909377" y="2273830"/>
            <a:ext cx="6899930" cy="31921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5221" y="557268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Vim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파일 수정을 하고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안하고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하면 수정하고 있는 파일이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목적지를 따라간다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이동전에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79986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Checkout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91" y="1378817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Vim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파일 수정을 하고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안하고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하면 수정하고 있는 파일이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목적지를 따라간다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이동전에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49" y="2001635"/>
            <a:ext cx="68961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84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9949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Merge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291" y="1378817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merge [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다른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브랜치와의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병합 진행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같은 파일을 수정한 경우에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자동 병합이 진행되지 않음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(both modified)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현재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포함된 내용을 지우거나 다른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브랜치에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포함된 내용을 지우거나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해야함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82" y="2257890"/>
            <a:ext cx="5648338" cy="42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70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Github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https://github.com/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8115" y="1412739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 필요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공개 저장소의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Star, Fork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살펴보면 좋은 코드를 찾을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비공개 저장소는 유료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레파지토리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gitignore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체크하면 자동으로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비포함할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목록을 만들어줌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확인해볼것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007" y="2808927"/>
            <a:ext cx="5144897" cy="36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5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32" y="1805171"/>
            <a:ext cx="7270390" cy="486063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설치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각자 환경에 맞는 버전 다운로드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79851" y="4693068"/>
            <a:ext cx="2079528" cy="68504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575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Bitbucket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사용자 제한이 있으나 비공개 저장소로 활용가능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1" y="1523591"/>
            <a:ext cx="7586155" cy="47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15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GitLab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사용자 제한도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없으며 비공개 저장소로 활용가능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60" y="1412739"/>
            <a:ext cx="6628461" cy="51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22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Github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90874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깃허브의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리모트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저장소를 추가하고 해당 저장소에 특정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브랜치를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업로드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8115" y="1412739"/>
            <a:ext cx="822198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remote add origin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https://github.com/yunho0130/git_test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push -u origin master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41" y="1763186"/>
            <a:ext cx="6896100" cy="2057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15" y="4741091"/>
            <a:ext cx="3055334" cy="185695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360" y="4171033"/>
            <a:ext cx="5255789" cy="24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55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연동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9359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Fetch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Pull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Working Directory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변화와 관련하여 차이가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8115" y="1743472"/>
            <a:ext cx="8221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pull [alias][branch]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명령어로 원격 저장소에 있는 내용을 로컬로 받고 자동으로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동작을 수행하는 명령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pull origin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fetch [alias][branch]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명령어로 원격 저장소에 있는 내용을 로컬로 받는 명령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fetch origin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3084"/>
          <a:stretch/>
        </p:blipFill>
        <p:spPr>
          <a:xfrm>
            <a:off x="2247255" y="4581941"/>
            <a:ext cx="5199293" cy="18432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45642"/>
          <a:stretch/>
        </p:blipFill>
        <p:spPr>
          <a:xfrm>
            <a:off x="2247255" y="2163751"/>
            <a:ext cx="4665609" cy="199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93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연동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359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clone [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명령어를 통해 공개된 원격저장소를 다운로드 할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299" y="143107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Pull Request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단계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13265"/>
          <a:stretch/>
        </p:blipFill>
        <p:spPr>
          <a:xfrm>
            <a:off x="447195" y="1769632"/>
            <a:ext cx="5915025" cy="46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86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GUI Interface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6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Issue Tracker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251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상용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Issue Tracker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서비스를 활용하여 각종 우선순위를 고려한 개발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스케쥴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관리를 할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http://www.softwarecatalog.co.kr/src/Item/Images/0381/Backlog@2x.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70" y="1978674"/>
            <a:ext cx="7149174" cy="414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35784" y="6101323"/>
            <a:ext cx="4099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https://ko.atlassian.com/software/jira</a:t>
            </a:r>
            <a:r>
              <a:rPr lang="ko-KR" altLang="en-US" dirty="0"/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299" y="139382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Bugs : Blocker &gt; Critical &gt; Major &gt; Minor &gt; Trivial 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Features: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Desing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Error, Important, Normal, Low-Impact, Optional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5"/>
              </a:rPr>
              <a:t>http://stackoverflow.com/questions/306914/bug-tracker-priorities-and-policies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16132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Source Tree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저장소 관리를 위한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GUI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환경을 지원하는 어플리케이션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(Mac/Win)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57546" y="6400892"/>
            <a:ext cx="3655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https://www.sourcetreeapp.com/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504" y="1437383"/>
            <a:ext cx="6778292" cy="496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95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Desktop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Github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저장소 관리를 위한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GUI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환경을 지원하는 어플리케이션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(Mac/Win)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186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https://desktop.github.com/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49" y="1732285"/>
            <a:ext cx="7104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4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114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설치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윈도우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CMD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창에서도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명령어를 활용할 수 있는 옵션 선택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710" y="2062889"/>
            <a:ext cx="5692701" cy="437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1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/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rebase -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i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사용해서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커밋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관리하기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351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http://learnbranch.urigit.com/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469640"/>
            <a:ext cx="6065608" cy="38748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90" y="2361812"/>
            <a:ext cx="6289401" cy="3846484"/>
          </a:xfrm>
          <a:prstGeom prst="rect">
            <a:avLst/>
          </a:prstGeom>
        </p:spPr>
      </p:pic>
      <p:grpSp>
        <p:nvGrpSpPr>
          <p:cNvPr id="14" name="그룹 52"/>
          <p:cNvGrpSpPr/>
          <p:nvPr/>
        </p:nvGrpSpPr>
        <p:grpSpPr>
          <a:xfrm>
            <a:off x="2398890" y="5613603"/>
            <a:ext cx="228600" cy="228600"/>
            <a:chOff x="2590800" y="1828800"/>
            <a:chExt cx="228600" cy="228600"/>
          </a:xfrm>
        </p:grpSpPr>
        <p:sp>
          <p:nvSpPr>
            <p:cNvPr id="17" name="타원 1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464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/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cherry-pick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사용해서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관리하기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351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http://learnbranch.urigit.com/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7" y="1615810"/>
            <a:ext cx="6437840" cy="34615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90" y="2361812"/>
            <a:ext cx="6289401" cy="3846484"/>
          </a:xfrm>
          <a:prstGeom prst="rect">
            <a:avLst/>
          </a:prstGeom>
        </p:spPr>
      </p:pic>
      <p:grpSp>
        <p:nvGrpSpPr>
          <p:cNvPr id="14" name="그룹 52"/>
          <p:cNvGrpSpPr/>
          <p:nvPr/>
        </p:nvGrpSpPr>
        <p:grpSpPr>
          <a:xfrm>
            <a:off x="4485290" y="5709028"/>
            <a:ext cx="228600" cy="228600"/>
            <a:chOff x="2590800" y="1828800"/>
            <a:chExt cx="228600" cy="228600"/>
          </a:xfrm>
        </p:grpSpPr>
        <p:sp>
          <p:nvSpPr>
            <p:cNvPr id="17" name="타원 1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121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flow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구현하기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32551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아래 그림에 제시되어 있는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Master, Hotfix, Release, Develop, Feature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해당하는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Branch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생성하시오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9450" y="6434864"/>
            <a:ext cx="8257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힌트 </a:t>
            </a:r>
            <a:r>
              <a:rPr lang="ko-KR" altLang="en-US" dirty="0">
                <a:hlinkClick r:id="rId3"/>
              </a:rPr>
              <a:t>http://danielkummer.github.io/git-flow-cheatsheet/index.ko_KR.html</a:t>
            </a:r>
            <a:r>
              <a:rPr lang="ko-KR" altLang="en-US" dirty="0"/>
              <a:t>  </a:t>
            </a:r>
          </a:p>
        </p:txBody>
      </p:sp>
      <p:pic>
        <p:nvPicPr>
          <p:cNvPr id="3074" name="Picture 2" descr="git 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1452901"/>
            <a:ext cx="62674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82289" y="59496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각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브랜치에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 Source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Add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 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log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그래프를 작성하시오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418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설치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\n, \r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둘 다 사용하는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line ending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방식을 쓸 것 인지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\n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만 쓰는 방식을 쓸 것인지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46" y="1781593"/>
            <a:ext cx="6211526" cy="47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5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설치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windows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다른 개발환경과 별 충돌이 없는 옵션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	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71" y="1805171"/>
            <a:ext cx="6116909" cy="46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Version Control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26" name="Picture 2" descr="fire commit push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9" y="875704"/>
            <a:ext cx="8406001" cy="5873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61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Version Control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47570"/>
            <a:ext cx="8406001" cy="70447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버전 관리 시스템은 파일 변화를 시간에 따라 기록했다가 나중에 특정 시점의 버전을 다시 꺼내올 수 있는 시스템이다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8" y="1724784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형상 관리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(Software Configuration Management)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일환으로 소스 코드 관리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(Source Code Management)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개발에 있어 필수적임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중앙집중형과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분산형이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44" y="2282081"/>
            <a:ext cx="3634752" cy="43439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44" y="3152487"/>
            <a:ext cx="3715345" cy="260315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99581" y="6472795"/>
            <a:ext cx="85686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5"/>
              </a:rPr>
              <a:t>https://github.com/progit/progit2-ko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75265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9860</TotalTime>
  <Words>2553</Words>
  <Application>Microsoft Macintosh PowerPoint</Application>
  <PresentationFormat>On-screen Show (4:3)</PresentationFormat>
  <Paragraphs>448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Times New Roman</vt:lpstr>
      <vt:lpstr>Arial</vt:lpstr>
      <vt:lpstr>Wingdings</vt:lpstr>
      <vt:lpstr>맑은 고딕</vt:lpstr>
      <vt:lpstr>Office 테마</vt:lpstr>
      <vt:lpstr>Bigdata Analysis for Management Ch04. Version Control</vt:lpstr>
      <vt:lpstr>ch04. Version Control</vt:lpstr>
      <vt:lpstr>Git 설치</vt:lpstr>
      <vt:lpstr>Git 설치</vt:lpstr>
      <vt:lpstr>Git 설치</vt:lpstr>
      <vt:lpstr>Git 설치</vt:lpstr>
      <vt:lpstr>Git 설치</vt:lpstr>
      <vt:lpstr>Version Control</vt:lpstr>
      <vt:lpstr>Version Control</vt:lpstr>
      <vt:lpstr>git과 SVN의 차이점 </vt:lpstr>
      <vt:lpstr>Git의 동작원리</vt:lpstr>
      <vt:lpstr>Git Flow</vt:lpstr>
      <vt:lpstr>Git Flow</vt:lpstr>
      <vt:lpstr>Git의 동작원리 및 실습</vt:lpstr>
      <vt:lpstr>Git 실습</vt:lpstr>
      <vt:lpstr>Git의 동작원리</vt:lpstr>
      <vt:lpstr>Git의 동작원리</vt:lpstr>
      <vt:lpstr>Git 실습</vt:lpstr>
      <vt:lpstr>Vim Editor</vt:lpstr>
      <vt:lpstr>Vim Editor</vt:lpstr>
      <vt:lpstr>Vim Editor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 실습</vt:lpstr>
      <vt:lpstr>Github</vt:lpstr>
      <vt:lpstr>Bitbucket</vt:lpstr>
      <vt:lpstr>GitLab</vt:lpstr>
      <vt:lpstr>Github</vt:lpstr>
      <vt:lpstr>Github 연동</vt:lpstr>
      <vt:lpstr>Github 연동</vt:lpstr>
      <vt:lpstr>GUI Interface</vt:lpstr>
      <vt:lpstr>Issue Tracker</vt:lpstr>
      <vt:lpstr>Source Tree</vt:lpstr>
      <vt:lpstr>Github Desktop</vt:lpstr>
      <vt:lpstr>과제 </vt:lpstr>
      <vt:lpstr>(과제) Git / Github 실습</vt:lpstr>
      <vt:lpstr>(과제) Git / Github 실습</vt:lpstr>
      <vt:lpstr>(과제) Git flow 구현하기</vt:lpstr>
      <vt:lpstr>감사합니다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261</cp:revision>
  <cp:lastPrinted>2011-08-28T13:13:29Z</cp:lastPrinted>
  <dcterms:created xsi:type="dcterms:W3CDTF">2011-08-24T01:05:33Z</dcterms:created>
  <dcterms:modified xsi:type="dcterms:W3CDTF">2018-09-18T00:27:08Z</dcterms:modified>
</cp:coreProperties>
</file>